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73775" y="-868680"/>
            <a:ext cx="8595360" cy="8595360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2697480"/>
            <a:ext cx="640080" cy="640080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2697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554480" y="274320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77240" y="34747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 Society. Good Tomorrow.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38404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Social Design Company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846320" y="21031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お客様の皆様へ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46320" y="2606040"/>
            <a:ext cx="6858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Webサイトパッケージプラン</a:t>
            </a:r>
            <a:endParaRPr lang="en-US" sz="3000" dirty="0"/>
          </a:p>
          <a:p>
            <a:pPr algn="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のご提案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846320" y="4297680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spc="300" kern="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2026.06.15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424160" y="4617720"/>
            <a:ext cx="1280160" cy="0"/>
          </a:xfrm>
          <a:prstGeom prst="line">
            <a:avLst/>
          </a:prstGeom>
          <a:noFill/>
          <a:ln w="952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04. 乗り換える理由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WHY SWITCH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既存サイトから乗り換える理由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011680"/>
            <a:ext cx="5500116" cy="1783080"/>
          </a:xfrm>
          <a:prstGeom prst="roundRect">
            <a:avLst>
              <a:gd name="adj" fmla="val 410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103120"/>
            <a:ext cx="51343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従来の制作会社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85800" y="2423160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△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960120" y="2423160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見積もり都度発生（80〜200万円）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85800" y="2679192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△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60120" y="2679192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納期 2〜3ヶ月が一般的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85800" y="2935224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△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60120" y="2935224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SEO対策は別途オプション（+20万円〜）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85800" y="3191256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△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60120" y="3191256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サーバ・ドメイン手配は別途工数・費用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85800" y="3447288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△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60120" y="3447288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公開後の更新・運用サポートは別契約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185916" y="2011680"/>
            <a:ext cx="5500116" cy="1783080"/>
          </a:xfrm>
          <a:prstGeom prst="roundRect">
            <a:avLst>
              <a:gd name="adj" fmla="val 4103"/>
            </a:avLst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68796" y="2103120"/>
            <a:ext cx="51343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本パッケージプラン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368796" y="2423160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◎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643116" y="2423160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定額¥35万〜／見積もり・追加料金なし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368796" y="2679192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◎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643116" y="2679192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最短 1週間で初稿納品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368796" y="2935224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◎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43116" y="2935224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基本SEO設計＋構造化データを標準実装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368796" y="3191256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◎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643116" y="3191256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サーバ・ドメイン・SSL込みのワンストップ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368796" y="3447288"/>
            <a:ext cx="274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◎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643116" y="3447288"/>
            <a:ext cx="49057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公開後も継続サポート・保守プラン対応可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02920" y="3977640"/>
            <a:ext cx="3636264" cy="1074420"/>
          </a:xfrm>
          <a:prstGeom prst="roundRect">
            <a:avLst>
              <a:gd name="adj" fmla="val 68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0080" y="411480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0080" y="41148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97280" y="4142232"/>
            <a:ext cx="29047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圧倒的な価格メリット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40080" y="4581144"/>
            <a:ext cx="3361944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一般的には80〜200万円が相場のところ、本プランは定額35万円〜。追加料金の心配がありません。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276344" y="3977640"/>
            <a:ext cx="3636264" cy="1074420"/>
          </a:xfrm>
          <a:prstGeom prst="roundRect">
            <a:avLst>
              <a:gd name="adj" fmla="val 68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413504" y="411480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413504" y="41148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870704" y="4142232"/>
            <a:ext cx="29047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短納期（最短1週間）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4413504" y="4581144"/>
            <a:ext cx="3361944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通常2〜3ヶ月かかる制作を、テンプレート化された設計と並行工程で最短1週間に圧縮。機会損失を防ぎます。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8049768" y="3977640"/>
            <a:ext cx="3636264" cy="1074420"/>
          </a:xfrm>
          <a:prstGeom prst="roundRect">
            <a:avLst>
              <a:gd name="adj" fmla="val 68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186928" y="411480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186928" y="41148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8644128" y="4142232"/>
            <a:ext cx="29047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SEO優位性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186928" y="4581144"/>
            <a:ext cx="3361944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企業名・サービス名・キーワードでの上位を狙い、構造化データ／GBP連携／モバイル速度最適化を標準搭載。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502920" y="5189220"/>
            <a:ext cx="3636264" cy="1074420"/>
          </a:xfrm>
          <a:prstGeom prst="roundRect">
            <a:avLst>
              <a:gd name="adj" fmla="val 68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40080" y="532638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40080" y="53263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1097280" y="5353812"/>
            <a:ext cx="29047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スマホ最優先設計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40080" y="5792724"/>
            <a:ext cx="3361944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SNS導線の主戦場であるモバイル閲覧を起点にUI設計。MFIにも対応し検索評価とUXを両立。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4276344" y="5189220"/>
            <a:ext cx="3636264" cy="1074420"/>
          </a:xfrm>
          <a:prstGeom prst="roundRect">
            <a:avLst>
              <a:gd name="adj" fmla="val 68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413504" y="532638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413504" y="53263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4870704" y="5353812"/>
            <a:ext cx="29047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公式情報の一元化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4413504" y="5792724"/>
            <a:ext cx="3361944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誤情報・なりすまし対策として、サービス・お知らせ・問い合わせ窓口を一元化し、信頼性と透明性を担保。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8049768" y="5189220"/>
            <a:ext cx="3636264" cy="1074420"/>
          </a:xfrm>
          <a:prstGeom prst="roundRect">
            <a:avLst>
              <a:gd name="adj" fmla="val 68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186928" y="5326380"/>
            <a:ext cx="384048" cy="384048"/>
          </a:xfrm>
          <a:prstGeom prst="roundRect">
            <a:avLst>
              <a:gd name="adj" fmla="val 14286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186928" y="53263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8644128" y="5353812"/>
            <a:ext cx="29047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キャンペーン期の即応性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8186928" y="5792724"/>
            <a:ext cx="3361944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キャンペーン前後でサイト構成やトップメッセージの切替が可能。緊急時の追記・修正もスピード反映。</a:t>
            </a:r>
            <a:endParaRPr lang="en-US" sz="850" dirty="0"/>
          </a:p>
        </p:txBody>
      </p:sp>
      <p:sp>
        <p:nvSpPr>
          <p:cNvPr id="65" name="Text 63"/>
          <p:cNvSpPr/>
          <p:nvPr/>
        </p:nvSpPr>
        <p:spPr>
          <a:xfrm>
            <a:off x="502920" y="63550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SEO効果は業種・競合状況・更新頻度等により異なります。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05. パッケージプラン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PLANS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パッケージプラン一覧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103120"/>
            <a:ext cx="3154680" cy="6400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10312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機能 / プラン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657600" y="2103120"/>
            <a:ext cx="2676144" cy="640080"/>
          </a:xfrm>
          <a:prstGeom prst="rect">
            <a:avLst/>
          </a:prstGeom>
          <a:solidFill>
            <a:srgbClr val="E8F2EC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081272" y="2148840"/>
            <a:ext cx="1828800" cy="237744"/>
          </a:xfrm>
          <a:prstGeom prst="roundRect">
            <a:avLst>
              <a:gd name="adj" fmla="val 50000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081272" y="2148840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★ RECOMMENDED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3657600" y="2395728"/>
            <a:ext cx="26761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スタンダード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333744" y="2103120"/>
            <a:ext cx="2676144" cy="64008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33744" y="2267712"/>
            <a:ext cx="26761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プレミアム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09888" y="2103120"/>
            <a:ext cx="2676144" cy="64008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009888" y="2267712"/>
            <a:ext cx="267614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カスタム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02920" y="2743200"/>
            <a:ext cx="3154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2743200"/>
            <a:ext cx="2880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料金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57600" y="2743200"/>
            <a:ext cx="2676144" cy="475488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0" y="2743200"/>
            <a:ext cx="26761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¥350,000（税込）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333744" y="2743200"/>
            <a:ext cx="2676144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33744" y="2743200"/>
            <a:ext cx="26761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¥440,000（税込）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9009888" y="2743200"/>
            <a:ext cx="2676144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09888" y="2743200"/>
            <a:ext cx="26761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お見積もり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02920" y="3218688"/>
            <a:ext cx="3154680" cy="365760"/>
          </a:xfrm>
          <a:prstGeom prst="rect">
            <a:avLst/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321868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ページ数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657600" y="321868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57600" y="321868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2ページ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333744" y="321868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33744" y="321868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5ページ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9009888" y="321868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009888" y="321868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10ページ以上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02920" y="3584448"/>
            <a:ext cx="315468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0080" y="358444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納期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657600" y="358444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657600" y="358444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最短1週間〜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333744" y="358444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333744" y="358444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最短2週間〜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9009888" y="358444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009888" y="358444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個別対応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502920" y="3950208"/>
            <a:ext cx="3154680" cy="365760"/>
          </a:xfrm>
          <a:prstGeom prst="rect">
            <a:avLst/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40080" y="395020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修正回数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3657600" y="395020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657600" y="395020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2回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333744" y="395020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333744" y="395020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3回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9009888" y="395020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009888" y="395020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無制限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502920" y="4315968"/>
            <a:ext cx="315468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0080" y="431596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原稿テキスト作成代行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3657600" y="431596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657600" y="431596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6333744" y="431596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333744" y="431596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9009888" y="431596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009888" y="431596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61" name="Shape 59"/>
          <p:cNvSpPr/>
          <p:nvPr/>
        </p:nvSpPr>
        <p:spPr>
          <a:xfrm>
            <a:off x="502920" y="4681728"/>
            <a:ext cx="3154680" cy="365760"/>
          </a:xfrm>
          <a:prstGeom prst="rect">
            <a:avLst/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40080" y="468172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会員登録フォーム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3657600" y="468172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657600" y="468172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65" name="Shape 63"/>
          <p:cNvSpPr/>
          <p:nvPr/>
        </p:nvSpPr>
        <p:spPr>
          <a:xfrm>
            <a:off x="6333744" y="468172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333744" y="468172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67" name="Shape 65"/>
          <p:cNvSpPr/>
          <p:nvPr/>
        </p:nvSpPr>
        <p:spPr>
          <a:xfrm>
            <a:off x="9009888" y="468172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009888" y="468172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69" name="Shape 67"/>
          <p:cNvSpPr/>
          <p:nvPr/>
        </p:nvSpPr>
        <p:spPr>
          <a:xfrm>
            <a:off x="502920" y="5047488"/>
            <a:ext cx="315468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40080" y="504748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SNS連携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3657600" y="504748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657600" y="504748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73" name="Shape 71"/>
          <p:cNvSpPr/>
          <p:nvPr/>
        </p:nvSpPr>
        <p:spPr>
          <a:xfrm>
            <a:off x="6333744" y="504748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333744" y="504748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9009888" y="504748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009888" y="504748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77" name="Shape 75"/>
          <p:cNvSpPr/>
          <p:nvPr/>
        </p:nvSpPr>
        <p:spPr>
          <a:xfrm>
            <a:off x="502920" y="5413248"/>
            <a:ext cx="3154680" cy="365760"/>
          </a:xfrm>
          <a:prstGeom prst="rect">
            <a:avLst/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40080" y="541324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多言語対応</a:t>
            </a:r>
            <a:endParaRPr lang="en-US" sz="1000" dirty="0"/>
          </a:p>
        </p:txBody>
      </p:sp>
      <p:sp>
        <p:nvSpPr>
          <p:cNvPr id="79" name="Shape 77"/>
          <p:cNvSpPr/>
          <p:nvPr/>
        </p:nvSpPr>
        <p:spPr>
          <a:xfrm>
            <a:off x="3657600" y="541324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657600" y="541324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6333744" y="541324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333744" y="541324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83" name="Shape 81"/>
          <p:cNvSpPr/>
          <p:nvPr/>
        </p:nvSpPr>
        <p:spPr>
          <a:xfrm>
            <a:off x="9009888" y="541324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009888" y="541324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85" name="Shape 83"/>
          <p:cNvSpPr/>
          <p:nvPr/>
        </p:nvSpPr>
        <p:spPr>
          <a:xfrm>
            <a:off x="502920" y="5779008"/>
            <a:ext cx="315468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40080" y="577900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寄付・会員機能</a:t>
            </a:r>
            <a:endParaRPr lang="en-US" sz="1000" dirty="0"/>
          </a:p>
        </p:txBody>
      </p:sp>
      <p:sp>
        <p:nvSpPr>
          <p:cNvPr id="87" name="Shape 85"/>
          <p:cNvSpPr/>
          <p:nvPr/>
        </p:nvSpPr>
        <p:spPr>
          <a:xfrm>
            <a:off x="3657600" y="577900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3657600" y="577900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89" name="Shape 87"/>
          <p:cNvSpPr/>
          <p:nvPr/>
        </p:nvSpPr>
        <p:spPr>
          <a:xfrm>
            <a:off x="6333744" y="577900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333744" y="577900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91" name="Shape 89"/>
          <p:cNvSpPr/>
          <p:nvPr/>
        </p:nvSpPr>
        <p:spPr>
          <a:xfrm>
            <a:off x="9009888" y="5779008"/>
            <a:ext cx="2676144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009888" y="577900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93" name="Shape 91"/>
          <p:cNvSpPr/>
          <p:nvPr/>
        </p:nvSpPr>
        <p:spPr>
          <a:xfrm>
            <a:off x="502920" y="6144768"/>
            <a:ext cx="3154680" cy="365760"/>
          </a:xfrm>
          <a:prstGeom prst="rect">
            <a:avLst/>
          </a:prstGeom>
          <a:solidFill>
            <a:srgbClr val="F8FAFC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640080" y="6144768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動画コンテンツ</a:t>
            </a:r>
            <a:endParaRPr lang="en-US" sz="1000" dirty="0"/>
          </a:p>
        </p:txBody>
      </p:sp>
      <p:sp>
        <p:nvSpPr>
          <p:cNvPr id="95" name="Shape 93"/>
          <p:cNvSpPr/>
          <p:nvPr/>
        </p:nvSpPr>
        <p:spPr>
          <a:xfrm>
            <a:off x="3657600" y="6144768"/>
            <a:ext cx="2676144" cy="365760"/>
          </a:xfrm>
          <a:prstGeom prst="rect">
            <a:avLst/>
          </a:prstGeom>
          <a:solidFill>
            <a:srgbClr val="F3F9F5"/>
          </a:solidFill>
          <a:ln w="19050">
            <a:solidFill>
              <a:srgbClr val="6FB48A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3657600" y="614476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97" name="Shape 95"/>
          <p:cNvSpPr/>
          <p:nvPr/>
        </p:nvSpPr>
        <p:spPr>
          <a:xfrm>
            <a:off x="6333744" y="614476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6333744" y="614476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BD5E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—</a:t>
            </a:r>
            <a:endParaRPr lang="en-US" sz="1200" dirty="0"/>
          </a:p>
        </p:txBody>
      </p:sp>
      <p:sp>
        <p:nvSpPr>
          <p:cNvPr id="99" name="Shape 97"/>
          <p:cNvSpPr/>
          <p:nvPr/>
        </p:nvSpPr>
        <p:spPr>
          <a:xfrm>
            <a:off x="9009888" y="6144768"/>
            <a:ext cx="2676144" cy="365760"/>
          </a:xfrm>
          <a:prstGeom prst="rect">
            <a:avLst/>
          </a:prstGeom>
          <a:solidFill>
            <a:srgbClr val="F8FAFC"/>
          </a:solidFill>
          <a:ln w="9525">
            <a:solidFill>
              <a:srgbClr val="F1F5F9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9009888" y="6144768"/>
            <a:ext cx="2676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101" name="Shape 99"/>
          <p:cNvSpPr/>
          <p:nvPr/>
        </p:nvSpPr>
        <p:spPr>
          <a:xfrm>
            <a:off x="502920" y="6647688"/>
            <a:ext cx="11183112" cy="502920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640080" y="6665976"/>
            <a:ext cx="109087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全プラン共通で含まれるもの</a:t>
            </a:r>
            <a:endParaRPr lang="en-US" sz="1000" dirty="0"/>
          </a:p>
        </p:txBody>
      </p:sp>
      <p:sp>
        <p:nvSpPr>
          <p:cNvPr id="103" name="Text 101"/>
          <p:cNvSpPr/>
          <p:nvPr/>
        </p:nvSpPr>
        <p:spPr>
          <a:xfrm>
            <a:off x="640080" y="6867144"/>
            <a:ext cx="1090879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47556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サーバー使用料（初年度）／独自ドメイン取得・SSL／NEWS投稿機能／お問い合わせフォーム（自動返信メール込み）／スマホ・タブレット対応／基本SEO設定（タイトル・ディスクリプション・OGP）</a:t>
            </a:r>
            <a:endParaRPr lang="en-US" sz="850" dirty="0"/>
          </a:p>
        </p:txBody>
      </p:sp>
      <p:sp>
        <p:nvSpPr>
          <p:cNvPr id="104" name="Text 102"/>
          <p:cNvSpPr/>
          <p:nvPr/>
        </p:nvSpPr>
        <p:spPr>
          <a:xfrm>
            <a:off x="502920" y="7287768"/>
            <a:ext cx="111831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サーバー使用料・独自ドメイン取得費用は全プラン共通で初年度料金に含まれます（2年目以降は月額保守プランにてご対応）。</a:t>
            </a:r>
            <a:endParaRPr lang="en-US" sz="750" dirty="0"/>
          </a:p>
        </p:txBody>
      </p:sp>
      <p:sp>
        <p:nvSpPr>
          <p:cNvPr id="105" name="Text 103"/>
          <p:cNvSpPr/>
          <p:nvPr/>
        </p:nvSpPr>
        <p:spPr>
          <a:xfrm>
            <a:off x="502920" y="7452360"/>
            <a:ext cx="1118311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動画撮影・写真撮影、コピーライティング（原稿作成）は別途お見積もりとなります（プレミアム以上は原稿作成を含みます）。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06. オプションメニュー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12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OPTIONS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追加オプション（ページ・機能単位で追加可能）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148840"/>
            <a:ext cx="11183112" cy="411480"/>
          </a:xfrm>
          <a:prstGeom prst="roundRect">
            <a:avLst>
              <a:gd name="adj" fmla="val 13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214884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追加コンテンツ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114032" y="214884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単価（税込）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" y="2560320"/>
            <a:ext cx="11183112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25603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サービス詳細ページ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748272" y="25603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+¥33,000 / ページ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3017520"/>
            <a:ext cx="11183112" cy="4572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0175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事業実績ページ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748272" y="30175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+¥33,000 / ページ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02920" y="3474720"/>
            <a:ext cx="11183112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34747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動画ギャラリー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48272" y="34747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+¥44,000 / 式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3931920"/>
            <a:ext cx="11183112" cy="4572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68680" y="39319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多言語対応（英語）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748272" y="39319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+¥110,000〜（ページ数により変動）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502920" y="4389120"/>
            <a:ext cx="11183112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68680" y="43891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ロゴ制作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748272" y="4389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+¥55,000 / 式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02920" y="4846320"/>
            <a:ext cx="11183112" cy="4572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68680" y="48463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Webアクセス解析レポート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748272" y="48463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+¥300,000〜 / 月1回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502920" y="5303520"/>
            <a:ext cx="11183112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68680" y="53035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YouTubeチャンネル制作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748272" y="53035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+¥2,000,000〜 / 本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502920" y="5760720"/>
            <a:ext cx="11183112" cy="4572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68680" y="57607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タイアップ広告制作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748272" y="57607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+¥3,000,000〜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02920" y="6400800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各種ポータルサイトへの掲載・連携は別途ご相談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07. 制作フロー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13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FLOW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お申し込みから公開までの流れ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331720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459736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4597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2404872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234440" y="2715768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まずはお気軽にご相談ください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99632" y="2331720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36792" y="2459736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36792" y="24597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931152" y="2404872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ヒアリング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931152" y="2715768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Zoom・電話・メールでのリモート前提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2920" y="3209544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333756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3337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234440" y="3282696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ご契約・お支払い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234440" y="3593592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内容ご同意後に制作開始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199632" y="3209544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336792" y="333756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36792" y="3337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931152" y="3282696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素材ご準備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931152" y="3593592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写真・原稿の素材を共有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02920" y="4087368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40080" y="4215384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42153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234440" y="4160520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デザイン・構築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234440" y="4471416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ご要望に沿ってサイトを制作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6199632" y="4087368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336792" y="4215384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36792" y="42153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931152" y="4160520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ご確認・修正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6931152" y="4471416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初稿を確認、軽微な修正に対応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02920" y="4965192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40080" y="5093208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40080" y="50932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7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234440" y="5038344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公開（納品）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1234440" y="5349240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サーバー/ドメイン設定込みで公開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6199632" y="4965192"/>
            <a:ext cx="5532120" cy="713232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336792" y="5093208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336792" y="50932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931152" y="5038344"/>
            <a:ext cx="4617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アフターサポート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6931152" y="5349240"/>
            <a:ext cx="4617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月額保守で随時更新に対応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502920" y="5989320"/>
            <a:ext cx="11183112" cy="457200"/>
          </a:xfrm>
          <a:prstGeom prst="roundRect">
            <a:avLst>
              <a:gd name="adj" fmla="val 10000"/>
            </a:avLst>
          </a:prstGeom>
          <a:solidFill>
            <a:srgbClr val="F3F9F5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02920" y="5989320"/>
            <a:ext cx="111831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打ち合わせはリモート前提。ヒアリングシートへのご記入だけで進行できます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08. 制作進行体制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14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TEAM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制作進行の体制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502920" y="196596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ワンチーム体制で、ヒアリングから公開後の運用まで一貫してご支援します。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267048" y="2423160"/>
            <a:ext cx="3657600" cy="594360"/>
          </a:xfrm>
          <a:prstGeom prst="roundRect">
            <a:avLst>
              <a:gd name="adj" fmla="val 12308"/>
            </a:avLst>
          </a:prstGeom>
          <a:solidFill>
            <a:srgbClr val="F1F5F9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67048" y="242316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お客様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095848" y="3017520"/>
            <a:ext cx="0" cy="27432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581248" y="3337560"/>
            <a:ext cx="5029200" cy="777240"/>
          </a:xfrm>
          <a:prstGeom prst="roundRect">
            <a:avLst>
              <a:gd name="adj" fmla="val 11765"/>
            </a:avLst>
          </a:prstGeom>
          <a:solidFill>
            <a:srgbClr val="F3F9F5"/>
          </a:solidFill>
          <a:ln w="25400">
            <a:solidFill>
              <a:srgbClr val="6FB4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81248" y="3410712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プロデューサー ／ 桟 大輔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581248" y="37947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全体統括・お客様対応窓口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095848" y="411480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839087" y="4389120"/>
            <a:ext cx="8510778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839087" y="438912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02920" y="4617720"/>
            <a:ext cx="2672334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754880"/>
            <a:ext cx="267233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ディレクター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1427607" y="507492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427607" y="507492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1名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94360" y="5422392"/>
            <a:ext cx="248945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進行管理・要件整理・品質管理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676013" y="438912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339846" y="4617720"/>
            <a:ext cx="2672334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39846" y="4754880"/>
            <a:ext cx="267233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デザイナー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264533" y="507492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64533" y="507492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1〜2名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431286" y="5422392"/>
            <a:ext cx="248945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UI/UXデザイン・ビジュアル設計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7512939" y="438912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176772" y="4617720"/>
            <a:ext cx="2672334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176772" y="4754880"/>
            <a:ext cx="267233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エンジニア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7101459" y="507492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01459" y="507492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1〜2名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268212" y="5422392"/>
            <a:ext cx="248945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サイト構築・CMS実装・サーバ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10349865" y="438912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013698" y="4617720"/>
            <a:ext cx="2672334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013698" y="4754880"/>
            <a:ext cx="267233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ライター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9938385" y="507492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938385" y="507492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1名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9105138" y="5422392"/>
            <a:ext cx="248945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原稿作成・コピーライティング（※プレミアム以上）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502920" y="6217920"/>
            <a:ext cx="11183112" cy="457200"/>
          </a:xfrm>
          <a:prstGeom prst="roundRect">
            <a:avLst>
              <a:gd name="adj" fmla="val 12000"/>
            </a:avLst>
          </a:prstGeom>
          <a:solidFill>
            <a:srgbClr val="F3F9F5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" y="6217920"/>
            <a:ext cx="111831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窓口はプロデューサーに一本化。役割を明確化し、スピーディな意思決定と高品質な納品を実現します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09. 月額保守プラン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15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MAINTENANCE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公開後の安心サポート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331720"/>
            <a:ext cx="5532120" cy="3840480"/>
          </a:xfrm>
          <a:prstGeom prst="roundRect">
            <a:avLst>
              <a:gd name="adj" fmla="val 238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2606040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ライト保守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4892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¥11,000</a:t>
            </a:r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/月（税込）</a:t>
            </a:r>
            <a:endParaRPr lang="en-US" sz="3200" dirty="0"/>
          </a:p>
        </p:txBody>
      </p:sp>
      <p:sp>
        <p:nvSpPr>
          <p:cNvPr id="14" name="Shape 12"/>
          <p:cNvSpPr/>
          <p:nvPr/>
        </p:nvSpPr>
        <p:spPr>
          <a:xfrm>
            <a:off x="822960" y="3977640"/>
            <a:ext cx="489204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16052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43000" y="416052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サーバー・ドメイン管理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461772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43000" y="461772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軽微なテキスト修正（月2回まで）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22960" y="507492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43000" y="507492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セキュリティ対応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99632" y="2331720"/>
            <a:ext cx="5532120" cy="3840480"/>
          </a:xfrm>
          <a:prstGeom prst="roundRect">
            <a:avLst>
              <a:gd name="adj" fmla="val 2381"/>
            </a:avLst>
          </a:prstGeom>
          <a:solidFill>
            <a:srgbClr val="F3F9F5"/>
          </a:solidFill>
          <a:ln w="25400">
            <a:solidFill>
              <a:srgbClr val="6FB48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19672" y="2606040"/>
            <a:ext cx="4892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スタンダード保守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519672" y="3154680"/>
            <a:ext cx="4892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¥16,500</a:t>
            </a:r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/月（税込）</a:t>
            </a:r>
            <a:endParaRPr lang="en-US" sz="3200" dirty="0"/>
          </a:p>
        </p:txBody>
      </p:sp>
      <p:sp>
        <p:nvSpPr>
          <p:cNvPr id="24" name="Shape 22"/>
          <p:cNvSpPr/>
          <p:nvPr/>
        </p:nvSpPr>
        <p:spPr>
          <a:xfrm>
            <a:off x="6519672" y="3977640"/>
            <a:ext cx="489204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19672" y="416052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839712" y="416052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ライト保守の範囲すべて＋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519672" y="461772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839712" y="461772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NEWS記事の追加代行（月4回まで／原稿テキストご提供前提）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10. よくあるご質問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16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FAQ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よくあるご質問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331720"/>
            <a:ext cx="11183112" cy="749808"/>
          </a:xfrm>
          <a:prstGeom prst="roundRect">
            <a:avLst>
              <a:gd name="adj" fmla="val 731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2450592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245059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69848" y="2404872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納期はどのくらいですか？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2752344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275234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69848" y="2715768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素材支給後、最短1週間〜が目安です（規模により変動）。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02920" y="3191256"/>
            <a:ext cx="11183112" cy="749808"/>
          </a:xfrm>
          <a:prstGeom prst="roundRect">
            <a:avLst>
              <a:gd name="adj" fmla="val 731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85800" y="3310128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331012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69848" y="3264408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写真や文章は自分で用意する必要がありますか？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85800" y="361188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36118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069848" y="3575304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はい、基本的には支給をお願いしています。簡易調整は対応可能です。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02920" y="4050792"/>
            <a:ext cx="11183112" cy="749808"/>
          </a:xfrm>
          <a:prstGeom prst="roundRect">
            <a:avLst>
              <a:gd name="adj" fmla="val 731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5800" y="4169664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" y="416966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069848" y="4123944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領収書は発行できますか？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85800" y="4471416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5800" y="44714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069848" y="443484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はい、請求書・領収書の発行に対応します。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02920" y="4910328"/>
            <a:ext cx="11183112" cy="749808"/>
          </a:xfrm>
          <a:prstGeom prst="roundRect">
            <a:avLst>
              <a:gd name="adj" fmla="val 731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85800" y="502920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5800" y="50292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069848" y="498348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公開後の修正はできますか？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85800" y="5330952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5800" y="533095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69848" y="5294376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月額保守プランにてご対応します。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502920" y="5769864"/>
            <a:ext cx="11183112" cy="749808"/>
          </a:xfrm>
          <a:prstGeom prst="roundRect">
            <a:avLst>
              <a:gd name="adj" fmla="val 731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85800" y="5888736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85800" y="588873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1069848" y="5843016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繁忙期・キャンペーン期間中も対応できますか？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685800" y="6190488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85800" y="61904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1069848" y="6153912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事前にご相談いただければ可能な限り対応します。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377440" y="-868680"/>
            <a:ext cx="8595360" cy="8595360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233172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CONTACT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274320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まずはお気軽に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ご相談ください。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77240" y="425196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ご不明な点やご要望は、何でもお聞かせください。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858000" y="2103120"/>
            <a:ext cx="594360" cy="594360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0" y="21031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7589520" y="212140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589520" y="26060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Social Design Company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858000" y="3108960"/>
            <a:ext cx="493776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32320" y="3337560"/>
            <a:ext cx="4389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株式会社グッドアンドカンパニー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132320" y="3611880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（サニーサイドアップグループ）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132320" y="3913632"/>
            <a:ext cx="4389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新規事業・地域創生推進担当 プロデューサー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132320" y="4114800"/>
            <a:ext cx="4389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桟 大輔　Daisuke Kakehashi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32320" y="4480560"/>
            <a:ext cx="438912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32320" y="4590288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CELL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8138160" y="4590288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080-7637-4516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132320" y="4974336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URL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138160" y="4974336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goodandco.jp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132320" y="5358384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EMAIL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138160" y="53583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kakehashi@ssu.co.jp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132320" y="5742432"/>
            <a:ext cx="1005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営業時間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8138160" y="574243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平日 10:00〜19:00（年末年始除く）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0" y="65379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目次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AGENDA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本日のご提案内容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962656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2423160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4231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34440" y="2377440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サービスの概要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6309360" y="2962656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09360" y="2423160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42316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040880" y="2377440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制作サンプル・サイトマップ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02920" y="3675888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" y="3136392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3136392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234440" y="3090672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制作実績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6309360" y="3675888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09360" y="3136392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09360" y="3136392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040880" y="3090672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既存サイトから乗り換える理由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502920" y="4389120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2920" y="3849624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" y="3849624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234440" y="3803904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パッケージプラン</a:t>
            </a:r>
            <a:endParaRPr lang="en-US" sz="1700" dirty="0"/>
          </a:p>
        </p:txBody>
      </p:sp>
      <p:sp>
        <p:nvSpPr>
          <p:cNvPr id="31" name="Shape 29"/>
          <p:cNvSpPr/>
          <p:nvPr/>
        </p:nvSpPr>
        <p:spPr>
          <a:xfrm>
            <a:off x="6309360" y="4389120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09360" y="3849624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09360" y="3849624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7040880" y="3803904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オプションメニュー</a:t>
            </a:r>
            <a:endParaRPr lang="en-US" sz="1700" dirty="0"/>
          </a:p>
        </p:txBody>
      </p:sp>
      <p:sp>
        <p:nvSpPr>
          <p:cNvPr id="35" name="Shape 33"/>
          <p:cNvSpPr/>
          <p:nvPr/>
        </p:nvSpPr>
        <p:spPr>
          <a:xfrm>
            <a:off x="502920" y="5102352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02920" y="4562856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562856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1234440" y="4517136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制作フロー</a:t>
            </a:r>
            <a:endParaRPr lang="en-US" sz="1700" dirty="0"/>
          </a:p>
        </p:txBody>
      </p:sp>
      <p:sp>
        <p:nvSpPr>
          <p:cNvPr id="39" name="Shape 37"/>
          <p:cNvSpPr/>
          <p:nvPr/>
        </p:nvSpPr>
        <p:spPr>
          <a:xfrm>
            <a:off x="6309360" y="5102352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09360" y="4562856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309360" y="4562856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08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7040880" y="4517136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制作進行体制</a:t>
            </a:r>
            <a:endParaRPr lang="en-US" sz="1700" dirty="0"/>
          </a:p>
        </p:txBody>
      </p:sp>
      <p:sp>
        <p:nvSpPr>
          <p:cNvPr id="43" name="Shape 41"/>
          <p:cNvSpPr/>
          <p:nvPr/>
        </p:nvSpPr>
        <p:spPr>
          <a:xfrm>
            <a:off x="502920" y="5815584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02920" y="5276088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" y="527608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09</a:t>
            </a:r>
            <a:endParaRPr lang="en-US" sz="1800" dirty="0"/>
          </a:p>
        </p:txBody>
      </p:sp>
      <p:sp>
        <p:nvSpPr>
          <p:cNvPr id="46" name="Text 44"/>
          <p:cNvSpPr/>
          <p:nvPr/>
        </p:nvSpPr>
        <p:spPr>
          <a:xfrm>
            <a:off x="1234440" y="5230368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月額保守プラン</a:t>
            </a:r>
            <a:endParaRPr lang="en-US" sz="1700" dirty="0"/>
          </a:p>
        </p:txBody>
      </p:sp>
      <p:sp>
        <p:nvSpPr>
          <p:cNvPr id="47" name="Shape 45"/>
          <p:cNvSpPr/>
          <p:nvPr/>
        </p:nvSpPr>
        <p:spPr>
          <a:xfrm>
            <a:off x="6309360" y="5815584"/>
            <a:ext cx="544068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309360" y="5276088"/>
            <a:ext cx="548640" cy="457200"/>
          </a:xfrm>
          <a:prstGeom prst="roundRect">
            <a:avLst>
              <a:gd name="adj" fmla="val 16000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309360" y="527608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endParaRPr lang="en-US" sz="1800" dirty="0"/>
          </a:p>
        </p:txBody>
      </p:sp>
      <p:sp>
        <p:nvSpPr>
          <p:cNvPr id="50" name="Text 48"/>
          <p:cNvSpPr/>
          <p:nvPr/>
        </p:nvSpPr>
        <p:spPr>
          <a:xfrm>
            <a:off x="7040880" y="5230368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よくあるご質問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01. サービスの概要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SERVICE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Webサイトを、定額・短納期で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240280"/>
            <a:ext cx="2658618" cy="3383280"/>
          </a:xfrm>
          <a:prstGeom prst="roundRect">
            <a:avLst>
              <a:gd name="adj" fmla="val 343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4688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468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🚀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31520" y="3108960"/>
            <a:ext cx="22014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最短1週間で初稿納品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31520" y="3657600"/>
            <a:ext cx="220141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独自の制作フローで圧倒的なスピード対応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344418" y="2240280"/>
            <a:ext cx="2658618" cy="3383280"/>
          </a:xfrm>
          <a:prstGeom prst="roundRect">
            <a:avLst>
              <a:gd name="adj" fmla="val 343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573018" y="24688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73018" y="2468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¥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573018" y="3108960"/>
            <a:ext cx="22014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明確な定額パッケージ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573018" y="3657600"/>
            <a:ext cx="220141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見積もり不要。事前に総額が分かる安心の料金体系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185916" y="2240280"/>
            <a:ext cx="2658618" cy="3383280"/>
          </a:xfrm>
          <a:prstGeom prst="roundRect">
            <a:avLst>
              <a:gd name="adj" fmla="val 343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14516" y="24688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14516" y="2468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⚙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414516" y="3108960"/>
            <a:ext cx="22014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サーバもドメインもお任せ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414516" y="3657600"/>
            <a:ext cx="220141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サーバー設置・独自ドメイン取得まで一括対応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9027414" y="2240280"/>
            <a:ext cx="2658618" cy="3383280"/>
          </a:xfrm>
          <a:prstGeom prst="roundRect">
            <a:avLst>
              <a:gd name="adj" fmla="val 343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256014" y="24688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256014" y="2468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📱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9256014" y="3108960"/>
            <a:ext cx="220141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スマホ完全対応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256014" y="3657600"/>
            <a:ext cx="220141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全デバイスで美しく表示されるレスポンシブ設計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02920" y="5760720"/>
            <a:ext cx="11183112" cy="548640"/>
          </a:xfrm>
          <a:prstGeom prst="roundRect">
            <a:avLst>
              <a:gd name="adj" fmla="val 13333"/>
            </a:avLst>
          </a:prstGeom>
          <a:solidFill>
            <a:srgbClr val="F3F9F5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2920" y="5760720"/>
            <a:ext cx="11183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画像とテキストを支給いただくだけで、プロクオリティのサイトが完成します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01. サービスの概要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SERVICE / HANDS-OFF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お客様の手間は、最小限。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502920" y="20116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サーバー契約・ドメイン取得・原稿作成といった</a:t>
            </a:r>
            <a:pPr indent="0" marL="0">
              <a:buNone/>
            </a:pPr>
            <a:r>
              <a:rPr lang="en-US" sz="14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「面倒な準備」はすべて弊社で巻き取ります</a:t>
            </a:r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 安心して制作を丸ごとお任せください。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2743200"/>
            <a:ext cx="3605784" cy="2834640"/>
          </a:xfrm>
          <a:prstGeom prst="roundRect">
            <a:avLst>
              <a:gd name="adj" fmla="val 322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9718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2971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🌐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1520" y="3611880"/>
            <a:ext cx="3148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サーバー契約・ドメイン取得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31520" y="4160520"/>
            <a:ext cx="314858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技術的な手続きはすべて弊社で代行。お客様の作業はゼロです。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291584" y="2743200"/>
            <a:ext cx="3605784" cy="2834640"/>
          </a:xfrm>
          <a:prstGeom prst="roundRect">
            <a:avLst>
              <a:gd name="adj" fmla="val 322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20184" y="29718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20184" y="2971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✎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520184" y="3611880"/>
            <a:ext cx="3148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原稿・文章のライティング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20184" y="4160520"/>
            <a:ext cx="314858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プレミアムプラン以上では、ヒアリング内容をもとに訴求力ある文面を弊社で制作します。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80248" y="2743200"/>
            <a:ext cx="3605784" cy="2834640"/>
          </a:xfrm>
          <a:prstGeom prst="roundRect">
            <a:avLst>
              <a:gd name="adj" fmla="val 322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308848" y="29718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8848" y="2971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📄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308848" y="3611880"/>
            <a:ext cx="31485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写真・素材の整え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308848" y="4160520"/>
            <a:ext cx="3148584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お手持ちの素材を整え、不足分はテンプレートでカバーします。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02920" y="5760720"/>
            <a:ext cx="11183112" cy="548640"/>
          </a:xfrm>
          <a:prstGeom prst="roundRect">
            <a:avLst>
              <a:gd name="adj" fmla="val 13333"/>
            </a:avLst>
          </a:prstGeom>
          <a:solidFill>
            <a:srgbClr val="F3F9F5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5760720"/>
            <a:ext cx="11183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  ご支給いただくのは「方針」と「想い」だけ。あとは丸ごとお任せください。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01. サービスの概要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SERVICE / FEATURES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サイトに搭載する主な機能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502920" y="20116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ビジネスに必要な基本機能を網羅。</a:t>
            </a:r>
            <a:pPr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プランに応じて取捨選択</a:t>
            </a:r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・カスタマイズ可能です。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02920" y="2468880"/>
            <a:ext cx="3617976" cy="1837944"/>
          </a:xfrm>
          <a:prstGeom prst="roundRect">
            <a:avLst>
              <a:gd name="adj" fmla="val 497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6974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2697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📰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1520" y="3337560"/>
            <a:ext cx="316077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NEWS（お知らせ）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31520" y="3886200"/>
            <a:ext cx="3160776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ご自身で記事を追加・更新できます。日々の情報発信でお客様との接点を継続的に増やせます。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285488" y="2468880"/>
            <a:ext cx="3617976" cy="1837944"/>
          </a:xfrm>
          <a:prstGeom prst="roundRect">
            <a:avLst>
              <a:gd name="adj" fmla="val 497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14088" y="26974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14088" y="2697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🤝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514088" y="3337560"/>
            <a:ext cx="316077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会員・メンバー募集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14088" y="3886200"/>
            <a:ext cx="3160776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会員登録フォームやお問い合わせページを設置。顧客の獲得を後押しします。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68056" y="2468880"/>
            <a:ext cx="3617976" cy="1837944"/>
          </a:xfrm>
          <a:prstGeom prst="roundRect">
            <a:avLst>
              <a:gd name="adj" fmla="val 497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296656" y="269748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296656" y="2697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👤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296656" y="3337560"/>
            <a:ext cx="316077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プロフィール・会社概要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296656" y="3886200"/>
            <a:ext cx="3160776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代表写真・経歴・ビジョンを、信頼感ある構成でしっかり掲載できます。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02920" y="4471416"/>
            <a:ext cx="3617976" cy="1837944"/>
          </a:xfrm>
          <a:prstGeom prst="roundRect">
            <a:avLst>
              <a:gd name="adj" fmla="val 497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1520" y="4700016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470001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📱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731520" y="5340096"/>
            <a:ext cx="316077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スマホ対応・SEO対策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731520" y="5888736"/>
            <a:ext cx="3160776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全デバイスで美しく表示。検索エンジン対策の基本実装も標準で含まれます。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285488" y="4471416"/>
            <a:ext cx="3617976" cy="1837944"/>
          </a:xfrm>
          <a:prstGeom prst="roundRect">
            <a:avLst>
              <a:gd name="adj" fmla="val 497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514088" y="4700016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14088" y="470001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🛟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4514088" y="5340096"/>
            <a:ext cx="316077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公開後の運用サポート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4514088" y="5888736"/>
            <a:ext cx="3160776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公開後の修正・更新は月額保守プランで対応。担当者が運用します。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068056" y="4471416"/>
            <a:ext cx="3617976" cy="1837944"/>
          </a:xfrm>
          <a:prstGeom prst="roundRect">
            <a:avLst>
              <a:gd name="adj" fmla="val 497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296656" y="4700016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296656" y="470001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🔗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8296656" y="5340096"/>
            <a:ext cx="316077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SNS・動画連携</a:t>
            </a:r>
            <a:endParaRPr lang="en-US" sz="1500" dirty="0"/>
          </a:p>
        </p:txBody>
      </p:sp>
      <p:sp>
        <p:nvSpPr>
          <p:cNvPr id="41" name="Text 39"/>
          <p:cNvSpPr/>
          <p:nvPr/>
        </p:nvSpPr>
        <p:spPr>
          <a:xfrm>
            <a:off x="8296656" y="5888736"/>
            <a:ext cx="3160776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YouTube・X・Instagramの埋め込み、SNSリンク、セキュリティ対策まで標準装備。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02. 制作サンプル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SAMPLE / STRUCTURE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サイト内想定コンテンツ〈案〉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560320"/>
            <a:ext cx="11183112" cy="0"/>
          </a:xfrm>
          <a:prstGeom prst="line">
            <a:avLst/>
          </a:prstGeom>
          <a:noFill/>
          <a:ln w="12700">
            <a:solidFill>
              <a:srgbClr val="A8D5BA">
                <a:alpha val="4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206246" y="2377440"/>
            <a:ext cx="365760" cy="365760"/>
          </a:xfrm>
          <a:prstGeom prst="ellipse">
            <a:avLst/>
          </a:prstGeom>
          <a:solidFill>
            <a:srgbClr val="6FB48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06246" y="2377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" y="4236053"/>
            <a:ext cx="17724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ファーストビュー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4556093"/>
            <a:ext cx="17724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写真＋キャッチコピー＋CTA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088386" y="2377440"/>
            <a:ext cx="365760" cy="365760"/>
          </a:xfrm>
          <a:prstGeom prst="ellipse">
            <a:avLst/>
          </a:prstGeom>
          <a:solidFill>
            <a:srgbClr val="6FB48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88386" y="2377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385060" y="4236053"/>
            <a:ext cx="17724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NEWS（お知らせ）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385060" y="4556093"/>
            <a:ext cx="17724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リアルタイム情報発信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970526" y="2377440"/>
            <a:ext cx="365760" cy="365760"/>
          </a:xfrm>
          <a:prstGeom prst="ellipse">
            <a:avLst/>
          </a:prstGeom>
          <a:solidFill>
            <a:srgbClr val="6FB48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70526" y="2377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267200" y="4236053"/>
            <a:ext cx="17724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プロフィール・会社概要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267200" y="4556093"/>
            <a:ext cx="17724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タイムライン形式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852666" y="2377440"/>
            <a:ext cx="365760" cy="365760"/>
          </a:xfrm>
          <a:prstGeom prst="ellipse">
            <a:avLst/>
          </a:prstGeom>
          <a:solidFill>
            <a:srgbClr val="6FB48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52666" y="2377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149340" y="4236053"/>
            <a:ext cx="17724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サービス・事業内容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149340" y="4556093"/>
            <a:ext cx="17724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3〜5項目で訴求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8734806" y="2377440"/>
            <a:ext cx="365760" cy="365760"/>
          </a:xfrm>
          <a:prstGeom prst="ellipse">
            <a:avLst/>
          </a:prstGeom>
          <a:solidFill>
            <a:srgbClr val="6FB48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734806" y="2377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31480" y="4236053"/>
            <a:ext cx="17724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お問い合わせ・会員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031480" y="4556093"/>
            <a:ext cx="17724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フォーム付き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0616946" y="2377440"/>
            <a:ext cx="365760" cy="365760"/>
          </a:xfrm>
          <a:prstGeom prst="ellipse">
            <a:avLst/>
          </a:prstGeom>
          <a:solidFill>
            <a:srgbClr val="6FB48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616946" y="2377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913620" y="4236053"/>
            <a:ext cx="17724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SNS連携・お問い合わせ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9913620" y="4556093"/>
            <a:ext cx="17724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X / YouTube / Instagram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02920" y="6263640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スクロール一つで「印象 → サービス → 人柄 → 事業 → 行動」へ自然に導く構成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02. 制作サンプル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SAMPLE 2 / VISUAL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サンプルデザインイメージ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011680"/>
            <a:ext cx="4023360" cy="4389120"/>
          </a:xfrm>
          <a:prstGeom prst="round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228600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DESIGN POINTS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846320" y="2697480"/>
            <a:ext cx="365760" cy="36576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2697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349240" y="2697480"/>
            <a:ext cx="6355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スマホ・タブレット完全対応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846320" y="3337560"/>
            <a:ext cx="365760" cy="36576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33375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349240" y="3337560"/>
            <a:ext cx="6355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FV直下にYouTubeチャンネルリンク配置可能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846320" y="3977640"/>
            <a:ext cx="365760" cy="36576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3977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349240" y="3977640"/>
            <a:ext cx="6355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SNSリンク（X / Instagram / YouTube）を常設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846320" y="4617720"/>
            <a:ext cx="365760" cy="36576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46177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349240" y="4617720"/>
            <a:ext cx="6355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お問い合わせ・会員登録フォームをCTA強調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846320" y="5257800"/>
            <a:ext cx="365760" cy="36576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46320" y="5257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349240" y="5257800"/>
            <a:ext cx="6355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発信力ある写真＋強いコピーで第一印象を最大化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02. 制作サンプル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08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SAMPLE / SITEMAP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サイトマップ構成例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4267048" y="2286000"/>
            <a:ext cx="3657600" cy="777240"/>
          </a:xfrm>
          <a:prstGeom prst="roundRect">
            <a:avLst>
              <a:gd name="adj" fmla="val 11765"/>
            </a:avLst>
          </a:prstGeom>
          <a:solidFill>
            <a:srgbClr val="E8F2EC"/>
          </a:solidFill>
          <a:ln w="25400">
            <a:solidFill>
              <a:srgbClr val="6FB4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67048" y="2286000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🏠  TOP（ファーストビュー）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267048" y="3108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写真＋キャッチコピー＋CTA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095848" y="3429000"/>
            <a:ext cx="0" cy="27432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97280" y="3703320"/>
            <a:ext cx="9997135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950690" y="3703320"/>
            <a:ext cx="0" cy="27432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97280" y="3977640"/>
            <a:ext cx="1706819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676370" y="4142232"/>
            <a:ext cx="548640" cy="54864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676370" y="414223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👤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097280" y="4754880"/>
            <a:ext cx="170681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プロフィール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097280" y="5056632"/>
            <a:ext cx="17068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略歴・想い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023269" y="3703320"/>
            <a:ext cx="0" cy="27432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169859" y="3977640"/>
            <a:ext cx="1706819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748949" y="4142232"/>
            <a:ext cx="548640" cy="54864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48949" y="414223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📄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169859" y="4754880"/>
            <a:ext cx="170681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サービス・事業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169859" y="5056632"/>
            <a:ext cx="17068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3〜5項目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95848" y="3703320"/>
            <a:ext cx="0" cy="27432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242438" y="3977640"/>
            <a:ext cx="1706819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821528" y="4142232"/>
            <a:ext cx="548640" cy="54864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821528" y="414223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📰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5242438" y="4754880"/>
            <a:ext cx="170681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NEWS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242438" y="5056632"/>
            <a:ext cx="17068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ブログ／お知らせ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8168427" y="3703320"/>
            <a:ext cx="0" cy="27432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315017" y="3977640"/>
            <a:ext cx="1706819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894107" y="4142232"/>
            <a:ext cx="548640" cy="54864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894107" y="414223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👥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7315017" y="4754880"/>
            <a:ext cx="170681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お問い合わせ・会員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7315017" y="5056632"/>
            <a:ext cx="17068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フォーム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0241006" y="3703320"/>
            <a:ext cx="0" cy="27432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87596" y="3977640"/>
            <a:ext cx="1706819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966686" y="4142232"/>
            <a:ext cx="548640" cy="548640"/>
          </a:xfrm>
          <a:prstGeom prst="ellipse">
            <a:avLst/>
          </a:prstGeom>
          <a:solidFill>
            <a:srgbClr val="E8F2EC"/>
          </a:solidFill>
          <a:ln w="12700">
            <a:solidFill>
              <a:srgbClr val="E8F2E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966686" y="414223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✉</a:t>
            </a:r>
            <a:endParaRPr lang="en-US" sz="1800" dirty="0"/>
          </a:p>
        </p:txBody>
      </p:sp>
      <p:sp>
        <p:nvSpPr>
          <p:cNvPr id="44" name="Text 42"/>
          <p:cNvSpPr/>
          <p:nvPr/>
        </p:nvSpPr>
        <p:spPr>
          <a:xfrm>
            <a:off x="9387596" y="4754880"/>
            <a:ext cx="170681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9387596" y="5056632"/>
            <a:ext cx="17068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メールフォーム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02920" y="5943600"/>
            <a:ext cx="11183112" cy="457200"/>
          </a:xfrm>
          <a:prstGeom prst="roundRect">
            <a:avLst>
              <a:gd name="adj" fmla="val 12000"/>
            </a:avLst>
          </a:prstGeom>
          <a:solidFill>
            <a:srgbClr val="F3F9F5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02920" y="5943600"/>
            <a:ext cx="111831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上記はプレミアムプランの標準構成例。スタンダードは TOP＋お問い合わせ、カスタムは10ページ以上にも対応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4748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03. 制作実績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789920" y="16459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2200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09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58368"/>
            <a:ext cx="11183112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0" y="6446520"/>
            <a:ext cx="256032" cy="256032"/>
          </a:xfrm>
          <a:prstGeom prst="ellipse">
            <a:avLst/>
          </a:prstGeom>
          <a:solidFill>
            <a:srgbClr val="A8D5BA"/>
          </a:solidFill>
          <a:ln w="12700">
            <a:solidFill>
              <a:srgbClr val="A8D5B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0" y="644652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&amp;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265408" y="6382512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1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Good&amp;Co.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65408" y="6565392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© Good&amp;Co.,Inc. All Rights Reserved.</a:t>
            </a:r>
            <a:endParaRPr lang="en-US" sz="550" dirty="0"/>
          </a:p>
        </p:txBody>
      </p:sp>
      <p:sp>
        <p:nvSpPr>
          <p:cNvPr id="9" name="Text 7"/>
          <p:cNvSpPr/>
          <p:nvPr/>
        </p:nvSpPr>
        <p:spPr>
          <a:xfrm>
            <a:off x="502920" y="914400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ACHIEVEMENTS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12344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これまでの制作実績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02920" y="2130552"/>
            <a:ext cx="128016" cy="128016"/>
          </a:xfrm>
          <a:prstGeom prst="ellipse">
            <a:avLst/>
          </a:prstGeom>
          <a:solidFill>
            <a:srgbClr val="6FB48A"/>
          </a:solidFill>
          <a:ln w="12700">
            <a:solidFill>
              <a:srgbClr val="6FB4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0574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サイト構築実績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2423160"/>
            <a:ext cx="11183112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" y="2697480"/>
            <a:ext cx="3611880" cy="3611880"/>
          </a:xfrm>
          <a:prstGeom prst="roundRect">
            <a:avLst>
              <a:gd name="adj" fmla="val 1519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3834" y="2698394"/>
            <a:ext cx="3610051" cy="18288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16" name="Image 0" descr="/dev-server/src/assets/pptx-cache/real-jcfc-v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3834" y="2698394"/>
            <a:ext cx="3610051" cy="182880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640080" y="4572000"/>
            <a:ext cx="3337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公益財団法人 日中友好会館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640080" y="4873752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日中両国の文化・教育・青少年交流を担う公益財団のオフィシャルサイト。大規模な情報設計と多言語対応、施設レンタル導線まで一貫して構築。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640080" y="5330952"/>
            <a:ext cx="3337560" cy="0"/>
          </a:xfrm>
          <a:prstGeom prst="line">
            <a:avLst/>
          </a:prstGeom>
          <a:noFill/>
          <a:ln w="6350">
            <a:solidFill>
              <a:srgbClr val="F1F5F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5376672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企業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463040" y="5376672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公益財団法人 日中友好会館 様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640080" y="5568696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種別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1463040" y="5568696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公式コーポレートサイト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40080" y="5760720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デバイス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463040" y="5760720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PC / スマホ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640080" y="5952744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PV数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1463040" y="5952744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 約12万PV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640080" y="6144768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成果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1463040" y="6144768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施設利用問い合わせ +180%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4288536" y="2697480"/>
            <a:ext cx="3611880" cy="3611880"/>
          </a:xfrm>
          <a:prstGeom prst="roundRect">
            <a:avLst>
              <a:gd name="adj" fmla="val 1519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289450" y="2698394"/>
            <a:ext cx="3610051" cy="18288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32" name="Image 1" descr="/dev-server/src/assets/pptx-cache/real-fweap-v2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289450" y="2698394"/>
            <a:ext cx="3610051" cy="1828800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4425696" y="4572000"/>
            <a:ext cx="3337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公益財団法人 アジア福祉教育財団</a:t>
            </a:r>
            <a:endParaRPr lang="en-US" sz="1100" dirty="0"/>
          </a:p>
        </p:txBody>
      </p:sp>
      <p:sp>
        <p:nvSpPr>
          <p:cNvPr id="34" name="Text 30"/>
          <p:cNvSpPr/>
          <p:nvPr/>
        </p:nvSpPr>
        <p:spPr>
          <a:xfrm>
            <a:off x="4425696" y="4873752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難民支援・アジア諸国との交流事業を行う公益財団の公式サイト。事業・活動報告・寄付導線を整理し、信頼性と更新性を両立した構成に。</a:t>
            </a:r>
            <a:endParaRPr lang="en-US" sz="800" dirty="0"/>
          </a:p>
        </p:txBody>
      </p:sp>
      <p:sp>
        <p:nvSpPr>
          <p:cNvPr id="35" name="Shape 31"/>
          <p:cNvSpPr/>
          <p:nvPr/>
        </p:nvSpPr>
        <p:spPr>
          <a:xfrm>
            <a:off x="4425696" y="5330952"/>
            <a:ext cx="3337560" cy="0"/>
          </a:xfrm>
          <a:prstGeom prst="line">
            <a:avLst/>
          </a:prstGeom>
          <a:noFill/>
          <a:ln w="6350">
            <a:solidFill>
              <a:srgbClr val="F1F5F9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4425696" y="5376672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企業</a:t>
            </a:r>
            <a:endParaRPr lang="en-US" sz="800" dirty="0"/>
          </a:p>
        </p:txBody>
      </p:sp>
      <p:sp>
        <p:nvSpPr>
          <p:cNvPr id="37" name="Text 33"/>
          <p:cNvSpPr/>
          <p:nvPr/>
        </p:nvSpPr>
        <p:spPr>
          <a:xfrm>
            <a:off x="5248656" y="5376672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公益財団法人 アジア福祉教育財団 様</a:t>
            </a:r>
            <a:endParaRPr lang="en-US" sz="800" dirty="0"/>
          </a:p>
        </p:txBody>
      </p:sp>
      <p:sp>
        <p:nvSpPr>
          <p:cNvPr id="38" name="Text 34"/>
          <p:cNvSpPr/>
          <p:nvPr/>
        </p:nvSpPr>
        <p:spPr>
          <a:xfrm>
            <a:off x="4425696" y="5568696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種別</a:t>
            </a:r>
            <a:endParaRPr lang="en-US" sz="800" dirty="0"/>
          </a:p>
        </p:txBody>
      </p:sp>
      <p:sp>
        <p:nvSpPr>
          <p:cNvPr id="39" name="Text 35"/>
          <p:cNvSpPr/>
          <p:nvPr/>
        </p:nvSpPr>
        <p:spPr>
          <a:xfrm>
            <a:off x="5248656" y="5568696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公式コーポレートサイト</a:t>
            </a:r>
            <a:endParaRPr lang="en-US" sz="800" dirty="0"/>
          </a:p>
        </p:txBody>
      </p:sp>
      <p:sp>
        <p:nvSpPr>
          <p:cNvPr id="40" name="Text 36"/>
          <p:cNvSpPr/>
          <p:nvPr/>
        </p:nvSpPr>
        <p:spPr>
          <a:xfrm>
            <a:off x="4425696" y="5760720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デバイス</a:t>
            </a:r>
            <a:endParaRPr lang="en-US" sz="800" dirty="0"/>
          </a:p>
        </p:txBody>
      </p:sp>
      <p:sp>
        <p:nvSpPr>
          <p:cNvPr id="41" name="Text 37"/>
          <p:cNvSpPr/>
          <p:nvPr/>
        </p:nvSpPr>
        <p:spPr>
          <a:xfrm>
            <a:off x="5248656" y="5760720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PC / スマホ</a:t>
            </a:r>
            <a:endParaRPr lang="en-US" sz="800" dirty="0"/>
          </a:p>
        </p:txBody>
      </p:sp>
      <p:sp>
        <p:nvSpPr>
          <p:cNvPr id="42" name="Text 38"/>
          <p:cNvSpPr/>
          <p:nvPr/>
        </p:nvSpPr>
        <p:spPr>
          <a:xfrm>
            <a:off x="4425696" y="5952744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PV数</a:t>
            </a:r>
            <a:endParaRPr lang="en-US" sz="800" dirty="0"/>
          </a:p>
        </p:txBody>
      </p:sp>
      <p:sp>
        <p:nvSpPr>
          <p:cNvPr id="43" name="Text 39"/>
          <p:cNvSpPr/>
          <p:nvPr/>
        </p:nvSpPr>
        <p:spPr>
          <a:xfrm>
            <a:off x="5248656" y="5952744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 約4.5万PV</a:t>
            </a:r>
            <a:endParaRPr lang="en-US" sz="800" dirty="0"/>
          </a:p>
        </p:txBody>
      </p:sp>
      <p:sp>
        <p:nvSpPr>
          <p:cNvPr id="44" name="Text 40"/>
          <p:cNvSpPr/>
          <p:nvPr/>
        </p:nvSpPr>
        <p:spPr>
          <a:xfrm>
            <a:off x="4425696" y="6144768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成果</a:t>
            </a:r>
            <a:endParaRPr lang="en-US" sz="800" dirty="0"/>
          </a:p>
        </p:txBody>
      </p:sp>
      <p:sp>
        <p:nvSpPr>
          <p:cNvPr id="45" name="Text 41"/>
          <p:cNvSpPr/>
          <p:nvPr/>
        </p:nvSpPr>
        <p:spPr>
          <a:xfrm>
            <a:off x="5248656" y="6144768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寄付・問い合わせ +140%</a:t>
            </a:r>
            <a:endParaRPr lang="en-US" sz="800" dirty="0"/>
          </a:p>
        </p:txBody>
      </p:sp>
      <p:sp>
        <p:nvSpPr>
          <p:cNvPr id="46" name="Shape 42"/>
          <p:cNvSpPr/>
          <p:nvPr/>
        </p:nvSpPr>
        <p:spPr>
          <a:xfrm>
            <a:off x="8074152" y="2697480"/>
            <a:ext cx="3611880" cy="3611880"/>
          </a:xfrm>
          <a:prstGeom prst="roundRect">
            <a:avLst>
              <a:gd name="adj" fmla="val 1519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47" name="Shape 43"/>
          <p:cNvSpPr/>
          <p:nvPr/>
        </p:nvSpPr>
        <p:spPr>
          <a:xfrm>
            <a:off x="8075066" y="2698394"/>
            <a:ext cx="3610051" cy="18288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pic>
        <p:nvPicPr>
          <p:cNvPr id="48" name="Image 2" descr="/dev-server/src/assets/pptx-cache/real-bmaa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075066" y="2698394"/>
            <a:ext cx="3610051" cy="1828800"/>
          </a:xfrm>
          <a:prstGeom prst="rect">
            <a:avLst/>
          </a:prstGeom>
        </p:spPr>
      </p:pic>
      <p:sp>
        <p:nvSpPr>
          <p:cNvPr id="49" name="Text 44"/>
          <p:cNvSpPr/>
          <p:nvPr/>
        </p:nvSpPr>
        <p:spPr>
          <a:xfrm>
            <a:off x="8211312" y="4572000"/>
            <a:ext cx="3337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一般財団法人 企業共済協会</a:t>
            </a:r>
            <a:endParaRPr lang="en-US" sz="1100" dirty="0"/>
          </a:p>
        </p:txBody>
      </p:sp>
      <p:sp>
        <p:nvSpPr>
          <p:cNvPr id="50" name="Text 45"/>
          <p:cNvSpPr/>
          <p:nvPr/>
        </p:nvSpPr>
        <p:spPr>
          <a:xfrm>
            <a:off x="8211312" y="4873752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475569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中小企業共済制度の調査研究・普及を担う一般財団の公式サイト。事業内容・組織概要・情報開示を整理し、信頼感あるブランド表現に統一。</a:t>
            </a:r>
            <a:endParaRPr lang="en-US" sz="800" dirty="0"/>
          </a:p>
        </p:txBody>
      </p:sp>
      <p:sp>
        <p:nvSpPr>
          <p:cNvPr id="51" name="Shape 46"/>
          <p:cNvSpPr/>
          <p:nvPr/>
        </p:nvSpPr>
        <p:spPr>
          <a:xfrm>
            <a:off x="8211312" y="5330952"/>
            <a:ext cx="3337560" cy="0"/>
          </a:xfrm>
          <a:prstGeom prst="line">
            <a:avLst/>
          </a:prstGeom>
          <a:noFill/>
          <a:ln w="6350">
            <a:solidFill>
              <a:srgbClr val="F1F5F9"/>
            </a:solidFill>
            <a:prstDash val="solid"/>
          </a:ln>
        </p:spPr>
      </p:sp>
      <p:sp>
        <p:nvSpPr>
          <p:cNvPr id="52" name="Text 47"/>
          <p:cNvSpPr/>
          <p:nvPr/>
        </p:nvSpPr>
        <p:spPr>
          <a:xfrm>
            <a:off x="8211312" y="5376672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企業</a:t>
            </a:r>
            <a:endParaRPr lang="en-US" sz="800" dirty="0"/>
          </a:p>
        </p:txBody>
      </p:sp>
      <p:sp>
        <p:nvSpPr>
          <p:cNvPr id="53" name="Text 48"/>
          <p:cNvSpPr/>
          <p:nvPr/>
        </p:nvSpPr>
        <p:spPr>
          <a:xfrm>
            <a:off x="9034272" y="5376672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一般財団法人 企業共済協会 様</a:t>
            </a:r>
            <a:endParaRPr lang="en-US" sz="800" dirty="0"/>
          </a:p>
        </p:txBody>
      </p:sp>
      <p:sp>
        <p:nvSpPr>
          <p:cNvPr id="54" name="Text 49"/>
          <p:cNvSpPr/>
          <p:nvPr/>
        </p:nvSpPr>
        <p:spPr>
          <a:xfrm>
            <a:off x="8211312" y="5568696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種別</a:t>
            </a:r>
            <a:endParaRPr lang="en-US" sz="800" dirty="0"/>
          </a:p>
        </p:txBody>
      </p:sp>
      <p:sp>
        <p:nvSpPr>
          <p:cNvPr id="55" name="Text 50"/>
          <p:cNvSpPr/>
          <p:nvPr/>
        </p:nvSpPr>
        <p:spPr>
          <a:xfrm>
            <a:off x="9034272" y="5568696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公式コーポレートサイト</a:t>
            </a:r>
            <a:endParaRPr lang="en-US" sz="800" dirty="0"/>
          </a:p>
        </p:txBody>
      </p:sp>
      <p:sp>
        <p:nvSpPr>
          <p:cNvPr id="56" name="Text 51"/>
          <p:cNvSpPr/>
          <p:nvPr/>
        </p:nvSpPr>
        <p:spPr>
          <a:xfrm>
            <a:off x="8211312" y="5760720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デバイス</a:t>
            </a:r>
            <a:endParaRPr lang="en-US" sz="800" dirty="0"/>
          </a:p>
        </p:txBody>
      </p:sp>
      <p:sp>
        <p:nvSpPr>
          <p:cNvPr id="57" name="Text 52"/>
          <p:cNvSpPr/>
          <p:nvPr/>
        </p:nvSpPr>
        <p:spPr>
          <a:xfrm>
            <a:off x="9034272" y="5760720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PC / スマホ</a:t>
            </a:r>
            <a:endParaRPr lang="en-US" sz="800" dirty="0"/>
          </a:p>
        </p:txBody>
      </p:sp>
      <p:sp>
        <p:nvSpPr>
          <p:cNvPr id="58" name="Text 53"/>
          <p:cNvSpPr/>
          <p:nvPr/>
        </p:nvSpPr>
        <p:spPr>
          <a:xfrm>
            <a:off x="8211312" y="5952744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PV数</a:t>
            </a:r>
            <a:endParaRPr lang="en-US" sz="800" dirty="0"/>
          </a:p>
        </p:txBody>
      </p:sp>
      <p:sp>
        <p:nvSpPr>
          <p:cNvPr id="59" name="Text 54"/>
          <p:cNvSpPr/>
          <p:nvPr/>
        </p:nvSpPr>
        <p:spPr>
          <a:xfrm>
            <a:off x="9034272" y="5952744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F172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 約2.8万PV</a:t>
            </a:r>
            <a:endParaRPr lang="en-US" sz="800" dirty="0"/>
          </a:p>
        </p:txBody>
      </p:sp>
      <p:sp>
        <p:nvSpPr>
          <p:cNvPr id="60" name="Text 55"/>
          <p:cNvSpPr/>
          <p:nvPr/>
        </p:nvSpPr>
        <p:spPr>
          <a:xfrm>
            <a:off x="8211312" y="6144768"/>
            <a:ext cx="82296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成果</a:t>
            </a:r>
            <a:endParaRPr lang="en-US" sz="800" dirty="0"/>
          </a:p>
        </p:txBody>
      </p:sp>
      <p:sp>
        <p:nvSpPr>
          <p:cNvPr id="61" name="Text 56"/>
          <p:cNvSpPr/>
          <p:nvPr/>
        </p:nvSpPr>
        <p:spPr>
          <a:xfrm>
            <a:off x="9034272" y="6144768"/>
            <a:ext cx="251460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FB48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資料請求 +120%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Good and Co.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Webサイト制作パッケージ ご提案書</dc:title>
  <dc:subject>PptxGenJS Presentation</dc:subject>
  <dc:creator>PptxGenJS</dc:creator>
  <cp:lastModifiedBy>PptxGenJS</cp:lastModifiedBy>
  <cp:revision>1</cp:revision>
  <dcterms:created xsi:type="dcterms:W3CDTF">2026-06-15T11:07:17Z</dcterms:created>
  <dcterms:modified xsi:type="dcterms:W3CDTF">2026-06-15T11:07:17Z</dcterms:modified>
</cp:coreProperties>
</file>